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0" r:id="rId4"/>
    <p:sldId id="259" r:id="rId5"/>
    <p:sldId id="262" r:id="rId6"/>
    <p:sldId id="269" r:id="rId7"/>
    <p:sldId id="263" r:id="rId8"/>
    <p:sldId id="274" r:id="rId9"/>
    <p:sldId id="264" r:id="rId10"/>
    <p:sldId id="275" r:id="rId11"/>
    <p:sldId id="266" r:id="rId12"/>
    <p:sldId id="272" r:id="rId13"/>
    <p:sldId id="273" r:id="rId14"/>
    <p:sldId id="267" r:id="rId15"/>
    <p:sldId id="271" r:id="rId16"/>
    <p:sldId id="276" r:id="rId17"/>
    <p:sldId id="268" r:id="rId18"/>
    <p:sldId id="258" r:id="rId19"/>
  </p:sldIdLst>
  <p:sldSz cx="9906000" cy="6858000" type="A4"/>
  <p:notesSz cx="9926638" cy="6797675"/>
  <p:defaultTextStyle>
    <a:defPPr>
      <a:defRPr lang="ko-KR"/>
    </a:defPPr>
    <a:lvl1pPr marL="0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ED0"/>
    <a:srgbClr val="315DA5"/>
    <a:srgbClr val="7FD7F7"/>
    <a:srgbClr val="CACACF"/>
    <a:srgbClr val="58C0E6"/>
    <a:srgbClr val="3B9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3767" autoAdjust="0"/>
  </p:normalViewPr>
  <p:slideViewPr>
    <p:cSldViewPr snapToGrid="0">
      <p:cViewPr varScale="1">
        <p:scale>
          <a:sx n="66" d="100"/>
          <a:sy n="66" d="100"/>
        </p:scale>
        <p:origin x="1116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6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93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3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7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57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62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4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6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09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65E59-E335-4380-AB86-4C6C7EBFDC45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72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491345"/>
            <a:ext cx="9906000" cy="1039091"/>
          </a:xfrm>
          <a:prstGeom prst="rect">
            <a:avLst/>
          </a:prstGeom>
          <a:solidFill>
            <a:srgbClr val="7FD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34913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955390"/>
            <a:ext cx="4048298" cy="31229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5906" y="78421"/>
            <a:ext cx="6259583" cy="3181149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2021</a:t>
            </a:r>
            <a:r>
              <a:rPr lang="ko-KR" altLang="en-US" sz="44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</a:t>
            </a:r>
            <a:br>
              <a:rPr lang="en-US" altLang="ko-KR" sz="44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sz="44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</a:t>
            </a:r>
            <a:br>
              <a:rPr lang="en-US" altLang="ko-KR" sz="44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sz="4400" b="1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크리에이터</a:t>
            </a:r>
            <a:br>
              <a:rPr lang="en-US" altLang="ko-KR" sz="44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sz="44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캠프</a:t>
            </a:r>
            <a:endParaRPr lang="ko-KR" altLang="en-US" sz="36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07471" y="194800"/>
            <a:ext cx="3258787" cy="527707"/>
          </a:xfrm>
          <a:prstGeom prst="rect">
            <a:avLst/>
          </a:prstGeom>
        </p:spPr>
        <p:txBody>
          <a:bodyPr vert="horz" lIns="65314" tIns="32657" rIns="65314" bIns="32657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7FD7F7"/>
                </a:solidFill>
                <a:latin typeface="+mj-ea"/>
              </a:rPr>
              <a:t>2021 DATA</a:t>
            </a:r>
          </a:p>
          <a:p>
            <a:pPr algn="l"/>
            <a:r>
              <a:rPr lang="en-US" altLang="ko-KR" sz="1600" b="1" dirty="0">
                <a:solidFill>
                  <a:srgbClr val="7FD7F7"/>
                </a:solidFill>
                <a:latin typeface="+mj-ea"/>
              </a:rPr>
              <a:t>CREATOR CAMP</a:t>
            </a:r>
            <a:endParaRPr lang="ko-KR" altLang="en-US" sz="1600" dirty="0">
              <a:solidFill>
                <a:srgbClr val="7FD7F7"/>
              </a:solidFill>
              <a:latin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307471" y="3509133"/>
            <a:ext cx="7248798" cy="8449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-(4)</a:t>
            </a:r>
            <a:r>
              <a:rPr lang="ko-KR" altLang="en-US" sz="32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회차</a:t>
            </a:r>
            <a:r>
              <a: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</a:t>
            </a:r>
            <a:r>
              <a:rPr lang="ko-KR" altLang="en-US" sz="32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대딩</a:t>
            </a:r>
            <a:r>
              <a:rPr lang="en-US" altLang="ko-KR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59A5FD-EC53-4937-9BC5-6A5990611509}"/>
              </a:ext>
            </a:extLst>
          </p:cNvPr>
          <p:cNvSpPr txBox="1"/>
          <p:nvPr/>
        </p:nvSpPr>
        <p:spPr>
          <a:xfrm>
            <a:off x="519764" y="4907598"/>
            <a:ext cx="5149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K</a:t>
            </a:r>
            <a:r>
              <a:rPr lang="ko-KR" altLang="en-US" sz="2800" b="1" dirty="0" err="1"/>
              <a:t>대딩</a:t>
            </a:r>
            <a:endParaRPr lang="en-US" altLang="ko-KR" sz="2800" b="1" dirty="0"/>
          </a:p>
          <a:p>
            <a:endParaRPr lang="en-US" altLang="ko-KR" dirty="0"/>
          </a:p>
          <a:p>
            <a:r>
              <a:rPr lang="ko-KR" altLang="en-US" dirty="0"/>
              <a:t>김혜림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 err="1"/>
              <a:t>구은아</a:t>
            </a:r>
            <a:r>
              <a:rPr lang="en-US" altLang="ko-KR" dirty="0"/>
              <a:t>, </a:t>
            </a:r>
            <a:r>
              <a:rPr lang="ko-KR" altLang="en-US" dirty="0" err="1"/>
              <a:t>김두범</a:t>
            </a:r>
            <a:r>
              <a:rPr lang="en-US" altLang="ko-KR" dirty="0"/>
              <a:t>, </a:t>
            </a:r>
            <a:r>
              <a:rPr lang="ko-KR" altLang="en-US" dirty="0"/>
              <a:t>김은기</a:t>
            </a:r>
          </a:p>
        </p:txBody>
      </p:sp>
    </p:spTree>
    <p:extLst>
      <p:ext uri="{BB962C8B-B14F-4D97-AF65-F5344CB8AC3E}">
        <p14:creationId xmlns:p14="http://schemas.microsoft.com/office/powerpoint/2010/main" val="65276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748" y="1141786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</a:t>
            </a:r>
            <a:r>
              <a:rPr lang="ko-KR" altLang="en-US" sz="32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벡터화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885E8-0AFE-41A7-8D91-368BD7627C38}"/>
              </a:ext>
            </a:extLst>
          </p:cNvPr>
          <p:cNvSpPr txBox="1"/>
          <p:nvPr/>
        </p:nvSpPr>
        <p:spPr>
          <a:xfrm>
            <a:off x="3410155" y="1861574"/>
            <a:ext cx="375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“TF – IDF”</a:t>
            </a:r>
            <a:r>
              <a:rPr lang="ko-KR" altLang="en-US" sz="2800" b="1" dirty="0"/>
              <a:t>의 파라미터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D4CDB-01BE-45BE-926C-B53EE1C0C006}"/>
              </a:ext>
            </a:extLst>
          </p:cNvPr>
          <p:cNvSpPr txBox="1"/>
          <p:nvPr/>
        </p:nvSpPr>
        <p:spPr>
          <a:xfrm>
            <a:off x="891261" y="4898532"/>
            <a:ext cx="775222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err="1"/>
              <a:t>Max_df</a:t>
            </a:r>
            <a:r>
              <a:rPr lang="en-US" altLang="ko-KR" sz="1800" dirty="0"/>
              <a:t> : [100, 300, </a:t>
            </a:r>
            <a:r>
              <a:rPr lang="en-US" altLang="ko-KR" sz="1800" b="1" dirty="0"/>
              <a:t>500</a:t>
            </a:r>
            <a:r>
              <a:rPr lang="en-US" altLang="ko-KR" sz="1800" dirty="0"/>
              <a:t>, 700]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	</a:t>
            </a:r>
            <a:r>
              <a:rPr lang="en-US" altLang="ko-KR" sz="1800" dirty="0" err="1"/>
              <a:t>Max_df</a:t>
            </a:r>
            <a:r>
              <a:rPr lang="en-US" altLang="ko-KR" sz="1800" dirty="0"/>
              <a:t> </a:t>
            </a:r>
            <a:r>
              <a:rPr lang="ko-KR" altLang="en-US" sz="1800" dirty="0"/>
              <a:t>의 값을 초과하는 경우</a:t>
            </a:r>
            <a:r>
              <a:rPr lang="en-US" altLang="ko-KR" sz="1800" dirty="0"/>
              <a:t>, </a:t>
            </a:r>
            <a:r>
              <a:rPr lang="ko-KR" altLang="en-US" sz="1800" dirty="0"/>
              <a:t>토큰에서 제거하는 파라미터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</a:t>
            </a:r>
            <a:endParaRPr lang="ko-KR" altLang="en-US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FB7C2A-E6A3-4069-947D-4BE7FBBA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437" y="2606053"/>
            <a:ext cx="30384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59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748" y="1141786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</a:t>
            </a:r>
            <a:r>
              <a:rPr lang="ko-KR" altLang="en-US" sz="32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벡터화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885E8-0AFE-41A7-8D91-368BD7627C38}"/>
              </a:ext>
            </a:extLst>
          </p:cNvPr>
          <p:cNvSpPr txBox="1"/>
          <p:nvPr/>
        </p:nvSpPr>
        <p:spPr>
          <a:xfrm>
            <a:off x="3410155" y="1861574"/>
            <a:ext cx="375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“TF – IDF”</a:t>
            </a:r>
            <a:r>
              <a:rPr lang="ko-KR" altLang="en-US" sz="2800" b="1" dirty="0"/>
              <a:t>의 파라미터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D4CDB-01BE-45BE-926C-B53EE1C0C006}"/>
              </a:ext>
            </a:extLst>
          </p:cNvPr>
          <p:cNvSpPr txBox="1"/>
          <p:nvPr/>
        </p:nvSpPr>
        <p:spPr>
          <a:xfrm>
            <a:off x="650630" y="2347266"/>
            <a:ext cx="7752225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N-gram </a:t>
            </a:r>
            <a:r>
              <a:rPr lang="ko-KR" altLang="en-US" sz="1800" dirty="0"/>
              <a:t>을 </a:t>
            </a:r>
            <a:r>
              <a:rPr lang="en-US" altLang="ko-KR" sz="1800" dirty="0"/>
              <a:t>(1,2), (1,3)</a:t>
            </a:r>
            <a:r>
              <a:rPr lang="ko-KR" altLang="en-US" sz="1800" dirty="0"/>
              <a:t>으로 설정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=&gt; </a:t>
            </a:r>
            <a:r>
              <a:rPr lang="ko-KR" altLang="en-US" sz="1800" dirty="0"/>
              <a:t>문맥을 반영하여 벡터화가 가능하도록 함 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=&gt; </a:t>
            </a:r>
            <a:r>
              <a:rPr lang="ko-KR" altLang="en-US" sz="1800" dirty="0"/>
              <a:t>형태소 기반 토큰화로 진행하여 문서가 많이 쪼개지는 만큼 문맥을 반영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9E7C3F-B28C-4236-8F1F-1F55E02B3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83" t="10680" r="42796" b="53764"/>
          <a:stretch/>
        </p:blipFill>
        <p:spPr>
          <a:xfrm>
            <a:off x="2713407" y="4213674"/>
            <a:ext cx="2844724" cy="17325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90C008-D000-4129-8C1F-0AAFADA1EEF1}"/>
              </a:ext>
            </a:extLst>
          </p:cNvPr>
          <p:cNvSpPr txBox="1"/>
          <p:nvPr/>
        </p:nvSpPr>
        <p:spPr>
          <a:xfrm>
            <a:off x="5558131" y="4497605"/>
            <a:ext cx="2844724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관련이 깊은 단어들끼리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묶여 있는 것을 확인 가능함</a:t>
            </a:r>
          </a:p>
        </p:txBody>
      </p:sp>
    </p:spTree>
    <p:extLst>
      <p:ext uri="{BB962C8B-B14F-4D97-AF65-F5344CB8AC3E}">
        <p14:creationId xmlns:p14="http://schemas.microsoft.com/office/powerpoint/2010/main" val="1630582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587" y="137013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03.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분류기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E9214C-0404-4A31-971E-81E2BF853D07}"/>
              </a:ext>
            </a:extLst>
          </p:cNvPr>
          <p:cNvSpPr txBox="1"/>
          <p:nvPr/>
        </p:nvSpPr>
        <p:spPr>
          <a:xfrm>
            <a:off x="2667711" y="2967335"/>
            <a:ext cx="789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Tf-idf</a:t>
            </a:r>
            <a:r>
              <a:rPr lang="ko-KR" altLang="en-US" sz="2400" dirty="0"/>
              <a:t> 를 통해 벡터화 된 </a:t>
            </a:r>
            <a:r>
              <a:rPr lang="en-US" altLang="ko-KR" sz="2400" dirty="0"/>
              <a:t>sparse matrix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057BF-E7DC-4A49-A7BA-5309AD7861A1}"/>
              </a:ext>
            </a:extLst>
          </p:cNvPr>
          <p:cNvSpPr txBox="1"/>
          <p:nvPr/>
        </p:nvSpPr>
        <p:spPr>
          <a:xfrm>
            <a:off x="3187475" y="4201390"/>
            <a:ext cx="789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LDA</a:t>
            </a:r>
            <a:r>
              <a:rPr lang="ko-KR" altLang="en-US" sz="2400" dirty="0"/>
              <a:t>를 통한 </a:t>
            </a:r>
            <a:r>
              <a:rPr lang="en-US" altLang="ko-KR" sz="2400" dirty="0"/>
              <a:t>topic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8E5F08-398E-4268-AF17-EC9F43043EE7}"/>
              </a:ext>
            </a:extLst>
          </p:cNvPr>
          <p:cNvSpPr txBox="1"/>
          <p:nvPr/>
        </p:nvSpPr>
        <p:spPr>
          <a:xfrm>
            <a:off x="4680994" y="3360705"/>
            <a:ext cx="7892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4669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587" y="137013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03.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분류기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3057BF-E7DC-4A49-A7BA-5309AD7861A1}"/>
              </a:ext>
            </a:extLst>
          </p:cNvPr>
          <p:cNvSpPr txBox="1"/>
          <p:nvPr/>
        </p:nvSpPr>
        <p:spPr>
          <a:xfrm>
            <a:off x="3437731" y="1703851"/>
            <a:ext cx="789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LDA</a:t>
            </a:r>
            <a:r>
              <a:rPr lang="ko-KR" altLang="en-US" sz="2400" dirty="0"/>
              <a:t>를 통한 </a:t>
            </a:r>
            <a:r>
              <a:rPr lang="en-US" altLang="ko-KR" sz="2400" dirty="0"/>
              <a:t>topic column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575C4-CCF5-42FD-94C9-E4CDCC1B3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88" y="2404678"/>
            <a:ext cx="6046360" cy="3473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E01931-F114-47D7-B6D5-ADE26038E087}"/>
              </a:ext>
            </a:extLst>
          </p:cNvPr>
          <p:cNvSpPr txBox="1"/>
          <p:nvPr/>
        </p:nvSpPr>
        <p:spPr>
          <a:xfrm>
            <a:off x="6764741" y="3541089"/>
            <a:ext cx="3088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유의미한 </a:t>
            </a:r>
            <a:r>
              <a:rPr lang="en-US" altLang="ko-KR" sz="2400" dirty="0"/>
              <a:t>topic </a:t>
            </a:r>
            <a:r>
              <a:rPr lang="ko-KR" altLang="en-US" sz="2400" dirty="0"/>
              <a:t>추출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85874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587" y="137013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03.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분류기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E9214C-0404-4A31-971E-81E2BF853D07}"/>
              </a:ext>
            </a:extLst>
          </p:cNvPr>
          <p:cNvSpPr txBox="1"/>
          <p:nvPr/>
        </p:nvSpPr>
        <p:spPr>
          <a:xfrm>
            <a:off x="1010652" y="2466101"/>
            <a:ext cx="7211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로지스틱 </a:t>
            </a:r>
            <a:r>
              <a:rPr lang="en-US" altLang="ko-KR" sz="2400" dirty="0"/>
              <a:t>Regression</a:t>
            </a:r>
            <a:r>
              <a:rPr lang="ko-KR" altLang="en-US" sz="2400" dirty="0"/>
              <a:t>을 이용하여 </a:t>
            </a:r>
            <a:r>
              <a:rPr lang="en-US" altLang="ko-KR" sz="2400" dirty="0"/>
              <a:t>classification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CDFF5-CAAA-411C-8128-2C3616FD5C9E}"/>
              </a:ext>
            </a:extLst>
          </p:cNvPr>
          <p:cNvSpPr txBox="1"/>
          <p:nvPr/>
        </p:nvSpPr>
        <p:spPr>
          <a:xfrm>
            <a:off x="1956425" y="3333381"/>
            <a:ext cx="5659972" cy="151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XGB: </a:t>
            </a:r>
            <a:r>
              <a:rPr lang="ko-KR" altLang="en-US" dirty="0"/>
              <a:t>로지스틱 </a:t>
            </a:r>
            <a:r>
              <a:rPr lang="en-US" altLang="ko-KR" dirty="0"/>
              <a:t>regression</a:t>
            </a:r>
            <a:r>
              <a:rPr lang="ko-KR" altLang="en-US" dirty="0"/>
              <a:t>에 비해 </a:t>
            </a:r>
            <a:r>
              <a:rPr lang="en-US" altLang="ko-KR" dirty="0"/>
              <a:t>AUC</a:t>
            </a:r>
            <a:r>
              <a:rPr lang="ko-KR" altLang="en-US" dirty="0"/>
              <a:t>가 낮게 나옴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Random Forest: </a:t>
            </a:r>
            <a:r>
              <a:rPr lang="ko-KR" altLang="en-US" dirty="0"/>
              <a:t>로지스틱 </a:t>
            </a:r>
            <a:r>
              <a:rPr lang="en-US" altLang="ko-KR" dirty="0"/>
              <a:t>Regression</a:t>
            </a:r>
            <a:r>
              <a:rPr lang="ko-KR" altLang="en-US" dirty="0"/>
              <a:t>에 비해 </a:t>
            </a:r>
            <a:r>
              <a:rPr lang="en-US" altLang="ko-KR" dirty="0"/>
              <a:t>AUC</a:t>
            </a:r>
            <a:r>
              <a:rPr lang="ko-KR" altLang="en-US" dirty="0"/>
              <a:t>가 낮게 나옴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LGBM:</a:t>
            </a:r>
            <a:r>
              <a:rPr lang="ko-KR" altLang="en-US" dirty="0"/>
              <a:t> 커널 죽음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516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587" y="137013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03.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분류기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E9214C-0404-4A31-971E-81E2BF853D07}"/>
              </a:ext>
            </a:extLst>
          </p:cNvPr>
          <p:cNvSpPr txBox="1"/>
          <p:nvPr/>
        </p:nvSpPr>
        <p:spPr>
          <a:xfrm>
            <a:off x="1097279" y="1887776"/>
            <a:ext cx="7211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로지스틱 </a:t>
            </a:r>
            <a:r>
              <a:rPr lang="en-US" altLang="ko-KR" sz="2400" dirty="0"/>
              <a:t>Regression </a:t>
            </a:r>
            <a:r>
              <a:rPr lang="ko-KR" altLang="en-US" sz="2400" dirty="0" err="1"/>
              <a:t>하이퍼</a:t>
            </a:r>
            <a:r>
              <a:rPr lang="ko-KR" altLang="en-US" sz="2400" dirty="0"/>
              <a:t> 파라미터 조절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2D77E-0DDA-40B1-B429-1ADCA14892A5}"/>
              </a:ext>
            </a:extLst>
          </p:cNvPr>
          <p:cNvSpPr txBox="1"/>
          <p:nvPr/>
        </p:nvSpPr>
        <p:spPr>
          <a:xfrm>
            <a:off x="1665171" y="2579571"/>
            <a:ext cx="3484345" cy="188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Max iteration </a:t>
            </a:r>
            <a:r>
              <a:rPr lang="ko-KR" altLang="en-US" dirty="0"/>
              <a:t>파라미터 수정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[</a:t>
            </a:r>
            <a:r>
              <a:rPr lang="en-US" altLang="ko-KR" b="1" dirty="0"/>
              <a:t>100</a:t>
            </a:r>
            <a:r>
              <a:rPr lang="en-US" altLang="ko-KR" dirty="0"/>
              <a:t>, 300, 500, 1000]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C </a:t>
            </a:r>
            <a:r>
              <a:rPr lang="ko-KR" altLang="en-US" dirty="0"/>
              <a:t>파라미터 수정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[0.001, 0.01, 0.1, 1, 10, 100]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704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587" y="137013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03.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분류기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A21C080-D044-43A4-B444-8756D9193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8" y="2010277"/>
            <a:ext cx="9906000" cy="33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5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748" y="1141786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04.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성능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2E7483-8C97-4DFF-9F18-684B75AB2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713" y="2112446"/>
            <a:ext cx="5810250" cy="1704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AD709A-56DA-48D2-B5BE-B4381D00CC33}"/>
              </a:ext>
            </a:extLst>
          </p:cNvPr>
          <p:cNvSpPr txBox="1"/>
          <p:nvPr/>
        </p:nvSpPr>
        <p:spPr>
          <a:xfrm>
            <a:off x="2699139" y="4376237"/>
            <a:ext cx="5409398" cy="82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Max_df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/>
              <a:t>600</a:t>
            </a:r>
            <a:r>
              <a:rPr lang="ko-KR" altLang="en-US" dirty="0"/>
              <a:t>으로 변경할 경우 성능 개선의 여지가 보임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=&gt; 0.64155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067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324347"/>
          </a:xfrm>
          <a:prstGeom prst="rect">
            <a:avLst/>
          </a:prstGeom>
        </p:spPr>
      </p:pic>
      <p:sp>
        <p:nvSpPr>
          <p:cNvPr id="4" name="제목 38"/>
          <p:cNvSpPr txBox="1">
            <a:spLocks/>
          </p:cNvSpPr>
          <p:nvPr/>
        </p:nvSpPr>
        <p:spPr>
          <a:xfrm>
            <a:off x="960405" y="2820826"/>
            <a:ext cx="801357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2400" spc="-150" dirty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1697033" y="3407593"/>
            <a:ext cx="6531429" cy="221116"/>
          </a:xfrm>
          <a:prstGeom prst="rect">
            <a:avLst/>
          </a:prstGeom>
        </p:spPr>
        <p:txBody>
          <a:bodyPr vert="horz" lIns="65314" tIns="32657" rIns="65314" bIns="32657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j-ea"/>
              </a:rPr>
              <a:t>2021 DATA CREATORCAMP</a:t>
            </a:r>
            <a:endParaRPr lang="ko-KR" altLang="en-US" sz="16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057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37160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11E16C-78C6-4197-8D48-2AF876D6F9C6}"/>
              </a:ext>
            </a:extLst>
          </p:cNvPr>
          <p:cNvSpPr txBox="1"/>
          <p:nvPr/>
        </p:nvSpPr>
        <p:spPr>
          <a:xfrm>
            <a:off x="187103" y="2979346"/>
            <a:ext cx="240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dirty="0">
                <a:solidFill>
                  <a:srgbClr val="315DA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12000" b="1" dirty="0">
              <a:solidFill>
                <a:srgbClr val="315DA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DC3141-5FE3-41C4-99C4-77DE70DEB0D2}"/>
              </a:ext>
            </a:extLst>
          </p:cNvPr>
          <p:cNvSpPr/>
          <p:nvPr/>
        </p:nvSpPr>
        <p:spPr>
          <a:xfrm>
            <a:off x="411693" y="3693171"/>
            <a:ext cx="1970566" cy="46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FC5F0-AC6A-4942-9FBE-20A4C4E77AE5}"/>
              </a:ext>
            </a:extLst>
          </p:cNvPr>
          <p:cNvSpPr txBox="1"/>
          <p:nvPr/>
        </p:nvSpPr>
        <p:spPr>
          <a:xfrm>
            <a:off x="74808" y="3765470"/>
            <a:ext cx="240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01.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정의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332193-64C4-485B-A1B2-579EFFADB6A7}"/>
              </a:ext>
            </a:extLst>
          </p:cNvPr>
          <p:cNvSpPr txBox="1"/>
          <p:nvPr/>
        </p:nvSpPr>
        <p:spPr>
          <a:xfrm>
            <a:off x="2593418" y="2946319"/>
            <a:ext cx="240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dirty="0">
                <a:solidFill>
                  <a:srgbClr val="315DA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12000" b="1" dirty="0">
              <a:solidFill>
                <a:srgbClr val="315DA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1A371A-518A-4C81-9598-794F4CDE58DC}"/>
              </a:ext>
            </a:extLst>
          </p:cNvPr>
          <p:cNvSpPr/>
          <p:nvPr/>
        </p:nvSpPr>
        <p:spPr>
          <a:xfrm>
            <a:off x="2818008" y="3660144"/>
            <a:ext cx="1970566" cy="46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178CF5-8A62-4398-B2A5-FE366ADE8AC1}"/>
              </a:ext>
            </a:extLst>
          </p:cNvPr>
          <p:cNvSpPr txBox="1"/>
          <p:nvPr/>
        </p:nvSpPr>
        <p:spPr>
          <a:xfrm>
            <a:off x="2481123" y="3732443"/>
            <a:ext cx="240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02.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전처리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E8B4BA-EAE6-4369-A213-F490A3E392EC}"/>
              </a:ext>
            </a:extLst>
          </p:cNvPr>
          <p:cNvSpPr txBox="1"/>
          <p:nvPr/>
        </p:nvSpPr>
        <p:spPr>
          <a:xfrm>
            <a:off x="5079939" y="2946319"/>
            <a:ext cx="240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dirty="0">
                <a:solidFill>
                  <a:srgbClr val="315DA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12000" b="1" dirty="0">
              <a:solidFill>
                <a:srgbClr val="315DA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9B856B-94B7-46E9-8A72-B06F709177C9}"/>
              </a:ext>
            </a:extLst>
          </p:cNvPr>
          <p:cNvSpPr/>
          <p:nvPr/>
        </p:nvSpPr>
        <p:spPr>
          <a:xfrm>
            <a:off x="5304529" y="3660144"/>
            <a:ext cx="1970566" cy="46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13719-DA5F-4F91-A0B6-E930BA8BA264}"/>
              </a:ext>
            </a:extLst>
          </p:cNvPr>
          <p:cNvSpPr txBox="1"/>
          <p:nvPr/>
        </p:nvSpPr>
        <p:spPr>
          <a:xfrm>
            <a:off x="4967644" y="3732443"/>
            <a:ext cx="240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03.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A9FC8D-334C-499D-87FE-BFE48286B53B}"/>
              </a:ext>
            </a:extLst>
          </p:cNvPr>
          <p:cNvSpPr txBox="1"/>
          <p:nvPr/>
        </p:nvSpPr>
        <p:spPr>
          <a:xfrm>
            <a:off x="7499685" y="2946319"/>
            <a:ext cx="240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dirty="0">
                <a:solidFill>
                  <a:srgbClr val="315DA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12000" b="1" dirty="0">
              <a:solidFill>
                <a:srgbClr val="315DA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BEC919-BE3F-46DE-B914-0526ABB0BA45}"/>
              </a:ext>
            </a:extLst>
          </p:cNvPr>
          <p:cNvSpPr/>
          <p:nvPr/>
        </p:nvSpPr>
        <p:spPr>
          <a:xfrm>
            <a:off x="7724275" y="3660144"/>
            <a:ext cx="1970566" cy="46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6C13F2-5CBD-447C-B554-F535BE1F713A}"/>
              </a:ext>
            </a:extLst>
          </p:cNvPr>
          <p:cNvSpPr txBox="1"/>
          <p:nvPr/>
        </p:nvSpPr>
        <p:spPr>
          <a:xfrm>
            <a:off x="7387390" y="3732443"/>
            <a:ext cx="240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04.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D3B72-716A-495E-922F-B71177D388D2}"/>
              </a:ext>
            </a:extLst>
          </p:cNvPr>
          <p:cNvSpPr txBox="1"/>
          <p:nvPr/>
        </p:nvSpPr>
        <p:spPr>
          <a:xfrm>
            <a:off x="312827" y="377979"/>
            <a:ext cx="3445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D112E9-E9EE-4270-9DF5-99510205F267}"/>
              </a:ext>
            </a:extLst>
          </p:cNvPr>
          <p:cNvCxnSpPr>
            <a:cxnSpLocks/>
          </p:cNvCxnSpPr>
          <p:nvPr/>
        </p:nvCxnSpPr>
        <p:spPr>
          <a:xfrm>
            <a:off x="258281" y="1010879"/>
            <a:ext cx="1097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554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37160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문제정의 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987A95-2718-4B96-9DC2-C5721406965E}"/>
              </a:ext>
            </a:extLst>
          </p:cNvPr>
          <p:cNvSpPr txBox="1"/>
          <p:nvPr/>
        </p:nvSpPr>
        <p:spPr>
          <a:xfrm>
            <a:off x="2338936" y="2781982"/>
            <a:ext cx="6429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“</a:t>
            </a:r>
            <a:r>
              <a:rPr lang="ko-KR" altLang="en-US" sz="3200" b="1" dirty="0"/>
              <a:t>신문기사 </a:t>
            </a:r>
            <a:r>
              <a:rPr lang="en-US" altLang="ko-KR" sz="3200" b="1" dirty="0"/>
              <a:t>topic</a:t>
            </a:r>
            <a:r>
              <a:rPr lang="ko-KR" altLang="en-US" sz="3200" b="1" dirty="0"/>
              <a:t>을</a:t>
            </a:r>
            <a:r>
              <a:rPr lang="en-US" altLang="ko-KR" sz="3200" b="1" dirty="0"/>
              <a:t> </a:t>
            </a:r>
            <a:r>
              <a:rPr lang="en-US" altLang="ko-KR" sz="3200" b="1" dirty="0" err="1"/>
              <a:t>Classfication</a:t>
            </a:r>
            <a:r>
              <a:rPr lang="en-US" altLang="ko-KR" sz="3200" b="1" dirty="0"/>
              <a:t>” </a:t>
            </a:r>
            <a:endParaRPr lang="ko-KR" altLang="en-US" sz="3200" b="1" dirty="0"/>
          </a:p>
        </p:txBody>
      </p:sp>
      <p:pic>
        <p:nvPicPr>
          <p:cNvPr id="1030" name="Picture 6" descr="뉴스 미디어 신문 광고 정보, 뉴스 아이콘, 본문, 주황색, 다른 사람 png | PNGWing">
            <a:extLst>
              <a:ext uri="{FF2B5EF4-FFF2-40B4-BE49-F238E27FC236}">
                <a16:creationId xmlns:a16="http://schemas.microsoft.com/office/drawing/2014/main" id="{7FC5C6B3-9A72-467C-8ABB-629D3836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745" y="3074369"/>
            <a:ext cx="5622675" cy="312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76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37160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문제정의 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en-US" altLang="ko-KR" sz="32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wordcloud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2700914-D2B7-4494-BDC3-4AA9AC562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21" y="4398171"/>
            <a:ext cx="2392296" cy="1765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987A95-2718-4B96-9DC2-C5721406965E}"/>
              </a:ext>
            </a:extLst>
          </p:cNvPr>
          <p:cNvSpPr txBox="1"/>
          <p:nvPr/>
        </p:nvSpPr>
        <p:spPr>
          <a:xfrm>
            <a:off x="2088681" y="1607418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“</a:t>
            </a:r>
            <a:r>
              <a:rPr lang="ko-KR" altLang="en-US" sz="2400" b="1" dirty="0"/>
              <a:t>각</a:t>
            </a:r>
            <a:r>
              <a:rPr lang="en-US" altLang="ko-KR" sz="2400" b="1" dirty="0"/>
              <a:t> category</a:t>
            </a:r>
            <a:r>
              <a:rPr lang="ko-KR" altLang="en-US" sz="2400" b="1" dirty="0"/>
              <a:t>가 의미하는 것이 무엇인가</a:t>
            </a:r>
            <a:r>
              <a:rPr lang="en-US" altLang="ko-KR" sz="2400" b="1" dirty="0"/>
              <a:t>?” </a:t>
            </a:r>
            <a:endParaRPr lang="ko-KR" altLang="en-US" sz="2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2AC6D4-DEC4-423F-98E8-D0916E97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1292" y="2155177"/>
            <a:ext cx="2317696" cy="1845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F7AB6C-E231-4B18-9A26-C7CB58BA57FE}"/>
              </a:ext>
            </a:extLst>
          </p:cNvPr>
          <p:cNvSpPr txBox="1"/>
          <p:nvPr/>
        </p:nvSpPr>
        <p:spPr>
          <a:xfrm>
            <a:off x="1185074" y="6235524"/>
            <a:ext cx="256032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3. </a:t>
            </a:r>
            <a:r>
              <a:rPr lang="ko-KR" altLang="en-US" dirty="0"/>
              <a:t>스타트업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FC604-056E-44D7-A7D5-023BCA8C973E}"/>
              </a:ext>
            </a:extLst>
          </p:cNvPr>
          <p:cNvSpPr txBox="1"/>
          <p:nvPr/>
        </p:nvSpPr>
        <p:spPr>
          <a:xfrm>
            <a:off x="6923915" y="3983860"/>
            <a:ext cx="1649905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/>
              <a:t>. </a:t>
            </a:r>
            <a:r>
              <a:rPr lang="ko-KR" altLang="en-US" dirty="0"/>
              <a:t>생활밀착이슈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B73DE4-F2D4-4341-BE89-5B06CC0FC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3568" y="2138237"/>
            <a:ext cx="2407665" cy="18456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0F5412-4D18-4D67-B3E4-2C483F2C34BA}"/>
              </a:ext>
            </a:extLst>
          </p:cNvPr>
          <p:cNvSpPr txBox="1"/>
          <p:nvPr/>
        </p:nvSpPr>
        <p:spPr>
          <a:xfrm>
            <a:off x="4042875" y="3959018"/>
            <a:ext cx="176784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모바일금융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D962EC-6937-4593-BBAE-25CD287F6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3568" y="4418501"/>
            <a:ext cx="2232057" cy="16963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FDC3C4-1C6B-4176-A802-E5263F9672DE}"/>
              </a:ext>
            </a:extLst>
          </p:cNvPr>
          <p:cNvSpPr txBox="1"/>
          <p:nvPr/>
        </p:nvSpPr>
        <p:spPr>
          <a:xfrm>
            <a:off x="4064126" y="6129683"/>
            <a:ext cx="176784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국가대표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CBEF5E8-DB63-412C-8B37-E4E5A5683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598" y="4418869"/>
            <a:ext cx="2160206" cy="16326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B82BBB-5BB3-4F4C-9983-73A2F36E9249}"/>
              </a:ext>
            </a:extLst>
          </p:cNvPr>
          <p:cNvSpPr txBox="1"/>
          <p:nvPr/>
        </p:nvSpPr>
        <p:spPr>
          <a:xfrm>
            <a:off x="7346427" y="6051500"/>
            <a:ext cx="101663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외교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AA7C75-1A48-4182-B14D-DF67F09C4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811" y="2174390"/>
            <a:ext cx="2425906" cy="18456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39B87D-9707-49E5-AA60-21D0B0BBE817}"/>
              </a:ext>
            </a:extLst>
          </p:cNvPr>
          <p:cNvSpPr txBox="1"/>
          <p:nvPr/>
        </p:nvSpPr>
        <p:spPr>
          <a:xfrm>
            <a:off x="1542941" y="4025972"/>
            <a:ext cx="910179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en-US" altLang="ko-KR"/>
              <a:t>. </a:t>
            </a:r>
            <a:r>
              <a:rPr lang="ko-KR" altLang="en-US" dirty="0"/>
              <a:t>군대</a:t>
            </a:r>
          </a:p>
        </p:txBody>
      </p:sp>
    </p:spTree>
    <p:extLst>
      <p:ext uri="{BB962C8B-B14F-4D97-AF65-F5344CB8AC3E}">
        <p14:creationId xmlns:p14="http://schemas.microsoft.com/office/powerpoint/2010/main" val="245090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37160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 Pipeline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설정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433EDB-56AE-4D05-BBA5-65022AD36C13}"/>
              </a:ext>
            </a:extLst>
          </p:cNvPr>
          <p:cNvSpPr txBox="1"/>
          <p:nvPr/>
        </p:nvSpPr>
        <p:spPr>
          <a:xfrm>
            <a:off x="3294415" y="2087202"/>
            <a:ext cx="178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토큰화 </a:t>
            </a:r>
            <a:r>
              <a:rPr lang="en-US" altLang="ko-KR" sz="2400" b="1" dirty="0"/>
              <a:t> 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BB515A5-BB23-4AA6-8D63-6BF766534C92}"/>
              </a:ext>
            </a:extLst>
          </p:cNvPr>
          <p:cNvSpPr/>
          <p:nvPr/>
        </p:nvSpPr>
        <p:spPr>
          <a:xfrm>
            <a:off x="3644380" y="2771843"/>
            <a:ext cx="467581" cy="628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479BC-405D-46C3-B1F5-4D42B2B967BF}"/>
              </a:ext>
            </a:extLst>
          </p:cNvPr>
          <p:cNvSpPr txBox="1"/>
          <p:nvPr/>
        </p:nvSpPr>
        <p:spPr>
          <a:xfrm>
            <a:off x="3338379" y="3713714"/>
            <a:ext cx="178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벡터화</a:t>
            </a:r>
            <a:endParaRPr lang="en-US" altLang="ko-KR" sz="2400" b="1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09D6FAF-E507-472A-A7B6-EBCC1C9E7566}"/>
              </a:ext>
            </a:extLst>
          </p:cNvPr>
          <p:cNvSpPr/>
          <p:nvPr/>
        </p:nvSpPr>
        <p:spPr>
          <a:xfrm>
            <a:off x="3617914" y="4430449"/>
            <a:ext cx="467581" cy="628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C45EE2-37A3-4C68-AF0B-CB8A02043D83}"/>
              </a:ext>
            </a:extLst>
          </p:cNvPr>
          <p:cNvSpPr txBox="1"/>
          <p:nvPr/>
        </p:nvSpPr>
        <p:spPr>
          <a:xfrm>
            <a:off x="3049177" y="5261134"/>
            <a:ext cx="212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96E3D-16BB-436A-BF1B-9EC9BE2C34DC}"/>
              </a:ext>
            </a:extLst>
          </p:cNvPr>
          <p:cNvSpPr txBox="1"/>
          <p:nvPr/>
        </p:nvSpPr>
        <p:spPr>
          <a:xfrm>
            <a:off x="4731062" y="3482881"/>
            <a:ext cx="346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: TF-IDF</a:t>
            </a:r>
          </a:p>
          <a:p>
            <a:r>
              <a:rPr lang="en-US" altLang="ko-KR" sz="1800" dirty="0"/>
              <a:t>: N-gram </a:t>
            </a:r>
            <a:r>
              <a:rPr lang="ko-KR" altLang="en-US" sz="1800" dirty="0"/>
              <a:t>파라미터 수정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E5361-CFB5-4D23-A6E2-779F4FC20780}"/>
              </a:ext>
            </a:extLst>
          </p:cNvPr>
          <p:cNvSpPr txBox="1"/>
          <p:nvPr/>
        </p:nvSpPr>
        <p:spPr>
          <a:xfrm>
            <a:off x="4843868" y="5307300"/>
            <a:ext cx="346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: Logistic regression</a:t>
            </a:r>
            <a:endParaRPr lang="ko-KR" alt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C45FEF-E798-4A78-8F82-7D67E48F6C09}"/>
              </a:ext>
            </a:extLst>
          </p:cNvPr>
          <p:cNvSpPr txBox="1"/>
          <p:nvPr/>
        </p:nvSpPr>
        <p:spPr>
          <a:xfrm>
            <a:off x="4728533" y="2041076"/>
            <a:ext cx="346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: </a:t>
            </a:r>
            <a:r>
              <a:rPr lang="ko-KR" altLang="en-US" sz="1800" dirty="0"/>
              <a:t>제목 및 줄거리 토큰화 </a:t>
            </a:r>
            <a:endParaRPr lang="en-US" altLang="ko-KR" sz="1800" dirty="0"/>
          </a:p>
          <a:p>
            <a:r>
              <a:rPr lang="en-US" altLang="ko-KR" sz="1800" dirty="0"/>
              <a:t>: </a:t>
            </a:r>
            <a:r>
              <a:rPr lang="ko-KR" altLang="en-US" sz="1800" dirty="0"/>
              <a:t>명사 기준 </a:t>
            </a:r>
            <a:r>
              <a:rPr lang="en-US" altLang="ko-KR" sz="1800" dirty="0"/>
              <a:t>=&gt; </a:t>
            </a:r>
            <a:r>
              <a:rPr lang="ko-KR" altLang="en-US" sz="1800" dirty="0"/>
              <a:t>형태소 기준</a:t>
            </a:r>
          </a:p>
        </p:txBody>
      </p:sp>
    </p:spTree>
    <p:extLst>
      <p:ext uri="{BB962C8B-B14F-4D97-AF65-F5344CB8AC3E}">
        <p14:creationId xmlns:p14="http://schemas.microsoft.com/office/powerpoint/2010/main" val="234023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37160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</a:t>
            </a:r>
            <a:r>
              <a:rPr lang="ko-KR" altLang="en-US" sz="32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불용어처리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C0114-BE6F-47DC-B25A-B7BC322A2788}"/>
              </a:ext>
            </a:extLst>
          </p:cNvPr>
          <p:cNvSpPr txBox="1"/>
          <p:nvPr/>
        </p:nvSpPr>
        <p:spPr>
          <a:xfrm>
            <a:off x="944078" y="2294302"/>
            <a:ext cx="8017843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불용어</a:t>
            </a:r>
            <a:r>
              <a:rPr lang="ko-KR" altLang="en-US" sz="2000" dirty="0"/>
              <a:t> 처리를 통해 문맥상 유의미한 토큰만을 추출함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A8A4A-BE88-411B-82F2-FB34145545FF}"/>
              </a:ext>
            </a:extLst>
          </p:cNvPr>
          <p:cNvSpPr txBox="1"/>
          <p:nvPr/>
        </p:nvSpPr>
        <p:spPr>
          <a:xfrm>
            <a:off x="1340318" y="2819114"/>
            <a:ext cx="4952198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참조문헌</a:t>
            </a:r>
            <a:r>
              <a:rPr lang="en-US" altLang="ko-KR" dirty="0"/>
              <a:t>) </a:t>
            </a:r>
            <a:r>
              <a:rPr lang="ko-KR" altLang="en-US" dirty="0"/>
              <a:t>https://www.ranks.nl/stopwords/korean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A128D4-5ACC-412D-9F7F-300B4C0C2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237" y="3257084"/>
            <a:ext cx="3989021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8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37160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</a:t>
            </a:r>
            <a:r>
              <a:rPr lang="ko-KR" altLang="en-US" sz="32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토큰화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8987020-0238-4249-8A3A-D177F484FF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991" r="397" b="20663"/>
          <a:stretch/>
        </p:blipFill>
        <p:spPr>
          <a:xfrm>
            <a:off x="519765" y="2536527"/>
            <a:ext cx="8325915" cy="3206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1C0114-BE6F-47DC-B25A-B7BC322A2788}"/>
              </a:ext>
            </a:extLst>
          </p:cNvPr>
          <p:cNvSpPr txBox="1"/>
          <p:nvPr/>
        </p:nvSpPr>
        <p:spPr>
          <a:xfrm>
            <a:off x="1270533" y="4981232"/>
            <a:ext cx="8017843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명사를 기반으로 토큰화 하였을 때 하나의 명사만 남는 행이 발생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ym typeface="Wingdings" panose="05000000000000000000" pitchFamily="2" charset="2"/>
              </a:rPr>
              <a:t>형태소를 기반의 토큰화로 변경 </a:t>
            </a:r>
            <a:endParaRPr lang="ko-KR" altLang="en-US" sz="2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7A90A65-F8DC-48E5-8575-F232B2068F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76" t="75632" r="20606" b="20663"/>
          <a:stretch/>
        </p:blipFill>
        <p:spPr>
          <a:xfrm>
            <a:off x="3315332" y="3266582"/>
            <a:ext cx="3525501" cy="9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9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37160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</a:t>
            </a:r>
            <a:r>
              <a:rPr lang="ko-KR" altLang="en-US" sz="32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토큰화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C0114-BE6F-47DC-B25A-B7BC322A2788}"/>
              </a:ext>
            </a:extLst>
          </p:cNvPr>
          <p:cNvSpPr txBox="1"/>
          <p:nvPr/>
        </p:nvSpPr>
        <p:spPr>
          <a:xfrm>
            <a:off x="1694045" y="1804895"/>
            <a:ext cx="8017843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제목과 줄거리를 함께 토큰화를 통하여 보다 풍부한 정보 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97F2AA-6CD9-4945-AA64-4D9ADEAD7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156" y="2351651"/>
            <a:ext cx="8125326" cy="376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371600"/>
            <a:ext cx="9906000" cy="54864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38"/>
          <p:cNvSpPr>
            <a:spLocks noGrp="1"/>
          </p:cNvSpPr>
          <p:nvPr>
            <p:ph type="title"/>
          </p:nvPr>
        </p:nvSpPr>
        <p:spPr>
          <a:xfrm>
            <a:off x="295387" y="575384"/>
            <a:ext cx="8013576" cy="4180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</a:t>
            </a:r>
            <a:r>
              <a:rPr lang="ko-KR" altLang="en-US" sz="32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벡터화</a:t>
            </a:r>
            <a:r>
              <a:rPr lang="en-US" altLang="ko-KR" sz="32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3200" b="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"/>
            <a:ext cx="9906000" cy="13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68" y="5946689"/>
            <a:ext cx="1289470" cy="12894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5946689"/>
            <a:ext cx="1289470" cy="12894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62748" y="6493056"/>
            <a:ext cx="0" cy="1801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987A95-2718-4B96-9DC2-C5721406965E}"/>
              </a:ext>
            </a:extLst>
          </p:cNvPr>
          <p:cNvSpPr txBox="1"/>
          <p:nvPr/>
        </p:nvSpPr>
        <p:spPr>
          <a:xfrm>
            <a:off x="2208998" y="4536225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모든 문서에 자주 등장하면 중요도가 떨어지고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특정 문서에만 단어가 자주 등장하면 중요도가 높다 </a:t>
            </a:r>
            <a:endParaRPr lang="en-US" altLang="ko-KR" sz="2000" dirty="0"/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참고</a:t>
            </a:r>
            <a:r>
              <a:rPr lang="en-US" altLang="ko-KR" sz="2000" dirty="0"/>
              <a:t>: </a:t>
            </a:r>
            <a:r>
              <a:rPr lang="ko-KR" altLang="en-US" sz="2000" dirty="0"/>
              <a:t>정보 이론</a:t>
            </a:r>
            <a:r>
              <a:rPr lang="en-US" altLang="ko-KR" sz="2000" dirty="0"/>
              <a:t>) 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885E8-0AFE-41A7-8D91-368BD7627C38}"/>
              </a:ext>
            </a:extLst>
          </p:cNvPr>
          <p:cNvSpPr txBox="1"/>
          <p:nvPr/>
        </p:nvSpPr>
        <p:spPr>
          <a:xfrm>
            <a:off x="4244626" y="3955712"/>
            <a:ext cx="1963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“TF – IDF”</a:t>
            </a:r>
            <a:endParaRPr lang="ko-KR" altLang="en-US" sz="2800" b="1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33A8396-A53E-4ABD-8123-BA06E808EC89}"/>
              </a:ext>
            </a:extLst>
          </p:cNvPr>
          <p:cNvSpPr/>
          <p:nvPr/>
        </p:nvSpPr>
        <p:spPr>
          <a:xfrm>
            <a:off x="4620329" y="2885764"/>
            <a:ext cx="805867" cy="856648"/>
          </a:xfrm>
          <a:prstGeom prst="downArrow">
            <a:avLst/>
          </a:prstGeom>
          <a:solidFill>
            <a:srgbClr val="2E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DD379-92A1-4A0D-8C70-314982E7817A}"/>
              </a:ext>
            </a:extLst>
          </p:cNvPr>
          <p:cNvSpPr txBox="1"/>
          <p:nvPr/>
        </p:nvSpPr>
        <p:spPr>
          <a:xfrm>
            <a:off x="4494998" y="316189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A57A3-CC4B-49F2-8675-ADF89E6A4550}"/>
              </a:ext>
            </a:extLst>
          </p:cNvPr>
          <p:cNvSpPr txBox="1"/>
          <p:nvPr/>
        </p:nvSpPr>
        <p:spPr>
          <a:xfrm>
            <a:off x="3717712" y="1747905"/>
            <a:ext cx="4908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“</a:t>
            </a:r>
            <a:r>
              <a:rPr lang="en-US" altLang="ko-KR" sz="20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CountVectorizer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”</a:t>
            </a:r>
          </a:p>
          <a:p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F9D290-16BF-4DD4-8862-EBE9C9C08CB8}"/>
              </a:ext>
            </a:extLst>
          </p:cNvPr>
          <p:cNvSpPr txBox="1"/>
          <p:nvPr/>
        </p:nvSpPr>
        <p:spPr>
          <a:xfrm>
            <a:off x="3342327" y="2170051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빈도를 고려하여 단어를 벡터화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24C7A-49DD-42C3-A13E-0E6EA5E8BA77}"/>
              </a:ext>
            </a:extLst>
          </p:cNvPr>
          <p:cNvSpPr txBox="1"/>
          <p:nvPr/>
        </p:nvSpPr>
        <p:spPr>
          <a:xfrm>
            <a:off x="1970614" y="5673031"/>
            <a:ext cx="6877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특정 문서에서만 자주 등장하는 토큰에 높은 가중치 부여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4718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</TotalTime>
  <Words>430</Words>
  <Application>Microsoft Office PowerPoint</Application>
  <PresentationFormat>A4 용지(210x297mm)</PresentationFormat>
  <Paragraphs>90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G마켓 산스 TTF Medium</vt:lpstr>
      <vt:lpstr>나눔스퀘어_ac ExtraBold</vt:lpstr>
      <vt:lpstr>나눔스퀘어라운드 Bold</vt:lpstr>
      <vt:lpstr>맑은 고딕</vt:lpstr>
      <vt:lpstr>여기어때 잘난체 OTF</vt:lpstr>
      <vt:lpstr>Arial</vt:lpstr>
      <vt:lpstr>Calibri</vt:lpstr>
      <vt:lpstr>Calibri Light</vt:lpstr>
      <vt:lpstr>Courier New</vt:lpstr>
      <vt:lpstr>Office 테마</vt:lpstr>
      <vt:lpstr>2021년 데이터 크리에이터 캠프</vt:lpstr>
      <vt:lpstr>PowerPoint 프레젠테이션</vt:lpstr>
      <vt:lpstr>01. 문제정의  </vt:lpstr>
      <vt:lpstr>01. 문제정의  - wordcloud </vt:lpstr>
      <vt:lpstr>01. Pipeline 설정 </vt:lpstr>
      <vt:lpstr>02. 전처리 - 불용어처리</vt:lpstr>
      <vt:lpstr>02. 전처리 - 토큰화</vt:lpstr>
      <vt:lpstr>02. 전처리 - 토큰화</vt:lpstr>
      <vt:lpstr>02. 전처리 - 벡터화 </vt:lpstr>
      <vt:lpstr>02. 전처리 - 벡터화 </vt:lpstr>
      <vt:lpstr>02. 전처리 - 벡터화 </vt:lpstr>
      <vt:lpstr>03. 분류기</vt:lpstr>
      <vt:lpstr>03. 분류기</vt:lpstr>
      <vt:lpstr>03. 분류기</vt:lpstr>
      <vt:lpstr>03. 분류기</vt:lpstr>
      <vt:lpstr>03. 분류기</vt:lpstr>
      <vt:lpstr>04. 성능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2021년 데이터 크리에이터 캠프  추진계획</dc:title>
  <dc:creator>user</dc:creator>
  <cp:lastModifiedBy>김혜림[ 학부재학 / 통계학과 ]</cp:lastModifiedBy>
  <cp:revision>96</cp:revision>
  <cp:lastPrinted>2021-07-01T01:04:03Z</cp:lastPrinted>
  <dcterms:created xsi:type="dcterms:W3CDTF">2021-06-16T05:52:09Z</dcterms:created>
  <dcterms:modified xsi:type="dcterms:W3CDTF">2021-10-16T08:42:54Z</dcterms:modified>
</cp:coreProperties>
</file>